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Economica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regular.fntdata"/><Relationship Id="rId21" Type="http://schemas.openxmlformats.org/officeDocument/2006/relationships/slide" Target="slides/slide16.xml"/><Relationship Id="rId24" Type="http://schemas.openxmlformats.org/officeDocument/2006/relationships/font" Target="fonts/Economica-italic.fntdata"/><Relationship Id="rId23" Type="http://schemas.openxmlformats.org/officeDocument/2006/relationships/font" Target="fonts/Economic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Economica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f5c16960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f5c16960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08291398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08291398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08291398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08291398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08291398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a08291398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a08291398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a08291398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a08291398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a08291398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f5c16960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7f5c16960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9edfd99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9edfd99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f5c1696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7f5c1696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f5c16960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7f5c16960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0829139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a0829139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0829139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0829139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0829139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a0829139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f5c16960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f5c16960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f5c16960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7f5c16960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 1">
  <p:cSld name="AUTOLAYOUT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 2">
  <p:cSld name="AUTOLAYOUT_2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 4">
  <p:cSld name="AUTOLAYOUT_4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 3">
  <p:cSld name="AUTOLAYOUT_5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6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79" name="Google Shape;79;p16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16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 5">
  <p:cSld name="AUTOLAYOUT_6"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09" name="Google Shape;2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 6">
  <p:cSld name="AUTOLAYOUT_7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EA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386075" y="403061"/>
            <a:ext cx="1354500" cy="137700"/>
            <a:chOff x="386075" y="419725"/>
            <a:chExt cx="1354500" cy="137700"/>
          </a:xfrm>
        </p:grpSpPr>
        <p:sp>
          <p:nvSpPr>
            <p:cNvPr id="213" name="Google Shape;213;p18"/>
            <p:cNvSpPr/>
            <p:nvPr/>
          </p:nvSpPr>
          <p:spPr>
            <a:xfrm>
              <a:off x="386075" y="4197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38607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68720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8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200"/>
              <a:buChar char="●"/>
              <a:defRPr sz="1200">
                <a:solidFill>
                  <a:srgbClr val="E8FDFE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E-Academy: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3"/>
              <a:buFont typeface="Arial"/>
              <a:buNone/>
            </a:pPr>
            <a:r>
              <a:rPr lang="fr" sz="5200">
                <a:solidFill>
                  <a:schemeClr val="dk1"/>
                </a:solidFill>
              </a:rPr>
              <a:t>Best Team Ever</a:t>
            </a:r>
            <a:endParaRPr/>
          </a:p>
        </p:txBody>
      </p:sp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10821" l="0" r="0" t="10821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GUI </a:t>
            </a:r>
            <a:endParaRPr/>
          </a:p>
        </p:txBody>
      </p: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232875" y="1290250"/>
            <a:ext cx="23364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Landing page +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Chatbot</a:t>
            </a:r>
            <a:endParaRPr/>
          </a:p>
        </p:txBody>
      </p:sp>
      <p:sp>
        <p:nvSpPr>
          <p:cNvPr id="301" name="Google Shape;30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/>
        </p:nvSpPr>
        <p:spPr>
          <a:xfrm>
            <a:off x="6817450" y="1030125"/>
            <a:ext cx="18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Sign up/Fill a form </a:t>
            </a: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0" y="233175"/>
            <a:ext cx="6705074" cy="47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5" y="600900"/>
            <a:ext cx="6087801" cy="4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/>
        </p:nvSpPr>
        <p:spPr>
          <a:xfrm>
            <a:off x="6817450" y="972900"/>
            <a:ext cx="19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General information page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00" y="586000"/>
            <a:ext cx="5772149" cy="4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/>
        </p:nvSpPr>
        <p:spPr>
          <a:xfrm>
            <a:off x="6452625" y="1194675"/>
            <a:ext cx="22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Dashboard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 rotWithShape="1">
          <a:blip r:embed="rId3">
            <a:alphaModFix/>
          </a:blip>
          <a:srcRect b="10506" l="0" r="0" t="10498"/>
          <a:stretch/>
        </p:blipFill>
        <p:spPr>
          <a:xfrm>
            <a:off x="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 txBox="1"/>
          <p:nvPr>
            <p:ph type="title"/>
          </p:nvPr>
        </p:nvSpPr>
        <p:spPr>
          <a:xfrm>
            <a:off x="351600" y="2736850"/>
            <a:ext cx="39975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Calendar/Availabilities</a:t>
            </a:r>
            <a:endParaRPr/>
          </a:p>
        </p:txBody>
      </p:sp>
      <p:sp>
        <p:nvSpPr>
          <p:cNvPr id="330" name="Google Shape;3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75" y="729675"/>
            <a:ext cx="5937551" cy="38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6853225" y="729675"/>
            <a:ext cx="20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6581400" y="1129875"/>
            <a:ext cx="21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Discussion &amp; Forum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				</a:t>
            </a:r>
            <a:r>
              <a:rPr lang="fr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0"/>
          <p:cNvPicPr preferRelativeResize="0"/>
          <p:nvPr/>
        </p:nvPicPr>
        <p:blipFill rotWithShape="1">
          <a:blip r:embed="rId3">
            <a:alphaModFix/>
          </a:blip>
          <a:srcRect b="0" l="20140" r="20146" t="0"/>
          <a:stretch/>
        </p:blipFill>
        <p:spPr>
          <a:xfrm>
            <a:off x="3615001" y="0"/>
            <a:ext cx="5529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Problem Statement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0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>
                <a:solidFill>
                  <a:schemeClr val="dk1"/>
                </a:solidFill>
              </a:rPr>
              <a:t>Students with difficulties to succeed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>
                <a:solidFill>
                  <a:schemeClr val="dk1"/>
                </a:solidFill>
              </a:rPr>
              <a:t>Difficulty finding the appropriate academic qualified resources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>
                <a:solidFill>
                  <a:schemeClr val="dk1"/>
                </a:solidFill>
              </a:rPr>
              <a:t>Tutors not able to find client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>
                <a:solidFill>
                  <a:schemeClr val="dk1"/>
                </a:solidFill>
              </a:rPr>
              <a:t>This problem affected students from the elementary school level all the way up to the university level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>
                <a:solidFill>
                  <a:schemeClr val="dk1"/>
                </a:solidFill>
              </a:rPr>
              <a:t>Missing features that improve the quality of life of online tutoring users (guests, students, tutors, teachers, etc.)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type="title"/>
          </p:nvPr>
        </p:nvSpPr>
        <p:spPr>
          <a:xfrm>
            <a:off x="247325" y="2997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Purpose</a:t>
            </a:r>
            <a:endParaRPr/>
          </a:p>
        </p:txBody>
      </p:sp>
      <p:sp>
        <p:nvSpPr>
          <p:cNvPr id="239" name="Google Shape;239;p21"/>
          <p:cNvSpPr txBox="1"/>
          <p:nvPr>
            <p:ph idx="1" type="body"/>
          </p:nvPr>
        </p:nvSpPr>
        <p:spPr>
          <a:xfrm>
            <a:off x="311700" y="115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The E-Academy platform is an online tutoring service that is available to students </a:t>
            </a:r>
            <a:r>
              <a:rPr lang="fr" sz="1400"/>
              <a:t>of all levels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Web-based </a:t>
            </a:r>
            <a:r>
              <a:rPr lang="fr" sz="1400"/>
              <a:t>application</a:t>
            </a:r>
            <a:r>
              <a:rPr lang="fr" sz="1400">
                <a:solidFill>
                  <a:schemeClr val="dk1"/>
                </a:solidFill>
              </a:rPr>
              <a:t> tutoring service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Adding features that improves the online tutoring experience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Allowing students to find qualified tutors for the respective subjects that they may struggle in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Ensure standard and fare remuneration for tutors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Flexible and customizable tutoring experience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075" y="3197750"/>
            <a:ext cx="3069849" cy="17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System Features</a:t>
            </a:r>
            <a:endParaRPr/>
          </a:p>
        </p:txBody>
      </p:sp>
      <p:sp>
        <p:nvSpPr>
          <p:cNvPr id="247" name="Google Shape;247;p22"/>
          <p:cNvSpPr txBox="1"/>
          <p:nvPr>
            <p:ph idx="1" type="body"/>
          </p:nvPr>
        </p:nvSpPr>
        <p:spPr>
          <a:xfrm>
            <a:off x="311700" y="1216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Core</a:t>
            </a:r>
            <a:r>
              <a:rPr b="1" lang="fr" sz="1400">
                <a:solidFill>
                  <a:schemeClr val="dk1"/>
                </a:solidFill>
              </a:rPr>
              <a:t> features:</a:t>
            </a:r>
            <a:endParaRPr b="1" sz="1400">
              <a:solidFill>
                <a:schemeClr val="dk1"/>
              </a:solidFill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 sz="1400"/>
              <a:t>Guests (non-registered user):</a:t>
            </a:r>
            <a:endParaRPr b="1" sz="1400"/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 sz="1400"/>
              <a:t>Log-in/Sign up </a:t>
            </a:r>
            <a:endParaRPr sz="1400"/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 sz="1400"/>
              <a:t>Form to register as student, parent or tutor</a:t>
            </a:r>
            <a:endParaRPr sz="1400"/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 sz="1400"/>
              <a:t>Access general section</a:t>
            </a:r>
            <a:endParaRPr sz="1400"/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 sz="1400"/>
              <a:t>Student:</a:t>
            </a:r>
            <a:endParaRPr b="1" sz="1400"/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 sz="1400"/>
              <a:t>Course selection</a:t>
            </a:r>
            <a:endParaRPr sz="1400"/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 sz="1400"/>
              <a:t>Upload/download files from archives</a:t>
            </a:r>
            <a:endParaRPr sz="1400"/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 sz="1400"/>
              <a:t>Calendar and managing availabilities</a:t>
            </a:r>
            <a:endParaRPr sz="1400"/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 sz="1400"/>
              <a:t>Access shared board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8" name="Google Shape;2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438" y="531650"/>
            <a:ext cx="311467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System Features (continuation)</a:t>
            </a:r>
            <a:endParaRPr/>
          </a:p>
        </p:txBody>
      </p:sp>
      <p:sp>
        <p:nvSpPr>
          <p:cNvPr id="255" name="Google Shape;255;p23"/>
          <p:cNvSpPr txBox="1"/>
          <p:nvPr>
            <p:ph idx="1" type="body"/>
          </p:nvPr>
        </p:nvSpPr>
        <p:spPr>
          <a:xfrm>
            <a:off x="275925" y="1232375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fr" sz="1400"/>
              <a:t>Core features (cont.)</a:t>
            </a:r>
            <a:r>
              <a:rPr b="1" lang="fr" sz="1400"/>
              <a:t>:</a:t>
            </a:r>
            <a:endParaRPr b="1" sz="1400"/>
          </a:p>
          <a:p>
            <a:pPr indent="-310832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1400"/>
              <a:t>Parents: </a:t>
            </a:r>
            <a:endParaRPr b="1" sz="1400"/>
          </a:p>
          <a:p>
            <a:pPr indent="-310832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fr" sz="1400"/>
              <a:t>Mailing system </a:t>
            </a:r>
            <a:endParaRPr sz="1400"/>
          </a:p>
          <a:p>
            <a:pPr indent="-310832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fr" sz="1400"/>
              <a:t>View milestones of their children  </a:t>
            </a:r>
            <a:endParaRPr sz="1400"/>
          </a:p>
          <a:p>
            <a:pPr indent="-310832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1400"/>
              <a:t>Tutors:</a:t>
            </a:r>
            <a:endParaRPr b="1" sz="1400"/>
          </a:p>
          <a:p>
            <a:pPr indent="-310832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fr" sz="1400"/>
              <a:t>Upload/download from archive section</a:t>
            </a:r>
            <a:endParaRPr sz="1400"/>
          </a:p>
          <a:p>
            <a:pPr indent="-310832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fr" sz="1400"/>
              <a:t>Calendar and managing availabilities</a:t>
            </a:r>
            <a:endParaRPr sz="1400"/>
          </a:p>
          <a:p>
            <a:pPr indent="-310832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fr" sz="1400"/>
              <a:t>Initiate shared board section with student</a:t>
            </a:r>
            <a:endParaRPr sz="1400"/>
          </a:p>
          <a:p>
            <a:pPr indent="-310832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1400"/>
              <a:t>Administrator:</a:t>
            </a:r>
            <a:endParaRPr b="1" sz="1400"/>
          </a:p>
          <a:p>
            <a:pPr indent="-310832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fr" sz="1400"/>
              <a:t>Account creation </a:t>
            </a:r>
            <a:endParaRPr sz="1400"/>
          </a:p>
          <a:p>
            <a:pPr indent="-310832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fr" sz="1400"/>
              <a:t>Ability to grant requisition</a:t>
            </a:r>
            <a:endParaRPr sz="1400"/>
          </a:p>
          <a:p>
            <a:pPr indent="-310832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fr" sz="1400"/>
              <a:t>Ability to link account (student-tutor, parent-student)</a:t>
            </a:r>
            <a:endParaRPr sz="1400"/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599" y="315924"/>
            <a:ext cx="2592700" cy="18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263" y="2621625"/>
            <a:ext cx="2319374" cy="15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System Features (continuation)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/>
              <a:t>Additional</a:t>
            </a:r>
            <a:r>
              <a:rPr b="1" lang="fr"/>
              <a:t> features:</a:t>
            </a:r>
            <a:endParaRPr b="1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Guests (non-registered user):</a:t>
            </a:r>
            <a:endParaRPr b="1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/>
              <a:t>Chatbot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Student:</a:t>
            </a:r>
            <a:endParaRPr b="1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/>
              <a:t>Textbook rental service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/>
              <a:t>Forum page 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/>
              <a:t>Rate my tutor</a:t>
            </a:r>
            <a:endParaRPr/>
          </a:p>
          <a:p>
            <a:pPr indent="-317499" lvl="0" marL="8999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Parents: </a:t>
            </a:r>
            <a:endParaRPr b="1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/>
              <a:t>Tipping tutors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System Features (continuation)</a:t>
            </a:r>
            <a:endParaRPr/>
          </a:p>
        </p:txBody>
      </p:sp>
      <p:sp>
        <p:nvSpPr>
          <p:cNvPr id="271" name="Google Shape;271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Additional features (cont.):</a:t>
            </a:r>
            <a:endParaRPr sz="1400"/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 sz="1400"/>
              <a:t>Tutors:</a:t>
            </a:r>
            <a:endParaRPr b="1" sz="1400"/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 sz="1400"/>
              <a:t>Set milestones for student </a:t>
            </a:r>
            <a:endParaRPr sz="1400"/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 sz="1400"/>
              <a:t>Administrator:</a:t>
            </a:r>
            <a:endParaRPr b="1" sz="1400"/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fr" sz="1400"/>
              <a:t>Check tutors online status (active, idle, offline, etc.)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Analysis of Risks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26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5400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>
                <a:solidFill>
                  <a:schemeClr val="dk1"/>
                </a:solidFill>
              </a:rPr>
              <a:t>Estimated Project Schedule</a:t>
            </a:r>
            <a:endParaRPr>
              <a:solidFill>
                <a:schemeClr val="dk1"/>
              </a:solidFill>
            </a:endParaRPr>
          </a:p>
          <a:p>
            <a:pPr indent="-330200" lvl="0" marL="5400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>
                <a:solidFill>
                  <a:schemeClr val="dk1"/>
                </a:solidFill>
              </a:rPr>
              <a:t>Team’s lack of knowledge</a:t>
            </a:r>
            <a:endParaRPr>
              <a:solidFill>
                <a:schemeClr val="dk1"/>
              </a:solidFill>
            </a:endParaRPr>
          </a:p>
          <a:p>
            <a:pPr indent="-330200" lvl="0" marL="5400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>
                <a:solidFill>
                  <a:schemeClr val="dk1"/>
                </a:solidFill>
              </a:rPr>
              <a:t>Project deliverable</a:t>
            </a:r>
            <a:endParaRPr>
              <a:solidFill>
                <a:schemeClr val="dk1"/>
              </a:solidFill>
            </a:endParaRPr>
          </a:p>
          <a:p>
            <a:pPr indent="-330200" lvl="0" marL="5400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>
                <a:solidFill>
                  <a:schemeClr val="dk1"/>
                </a:solidFill>
              </a:rPr>
              <a:t>Delay in earlier project phases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4232750" y="0"/>
            <a:ext cx="4911300" cy="51435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3331550" y="0"/>
            <a:ext cx="5633700" cy="51435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0" l="13836" r="13836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311700" y="4521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Validation of the Requirements </a:t>
            </a:r>
            <a:endParaRPr/>
          </a:p>
        </p:txBody>
      </p:sp>
      <p:sp>
        <p:nvSpPr>
          <p:cNvPr id="288" name="Google Shape;288;p27"/>
          <p:cNvSpPr txBox="1"/>
          <p:nvPr>
            <p:ph idx="1" type="body"/>
          </p:nvPr>
        </p:nvSpPr>
        <p:spPr>
          <a:xfrm>
            <a:off x="204400" y="974825"/>
            <a:ext cx="8594700" cy="3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fr" sz="1400">
                <a:solidFill>
                  <a:schemeClr val="dk1"/>
                </a:solidFill>
              </a:rPr>
              <a:t>Validity</a:t>
            </a:r>
            <a:r>
              <a:rPr b="1" lang="fr" sz="1400">
                <a:solidFill>
                  <a:schemeClr val="dk1"/>
                </a:solidFill>
              </a:rPr>
              <a:t> :</a:t>
            </a:r>
            <a:endParaRPr b="1" sz="1400">
              <a:solidFill>
                <a:schemeClr val="dk1"/>
              </a:solidFill>
            </a:endParaRPr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GUI simulation</a:t>
            </a:r>
            <a:endParaRPr sz="1400"/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Using prototypes/mockups to </a:t>
            </a:r>
            <a:r>
              <a:rPr lang="fr" sz="1400"/>
              <a:t>follow up</a:t>
            </a:r>
            <a:r>
              <a:rPr lang="fr" sz="1400"/>
              <a:t> with stakeholders </a:t>
            </a:r>
            <a:r>
              <a:rPr lang="fr" sz="1400"/>
              <a:t>ensuring</a:t>
            </a:r>
            <a:r>
              <a:rPr lang="fr" sz="1400"/>
              <a:t> validity of requirements </a:t>
            </a:r>
            <a:endParaRPr sz="1400"/>
          </a:p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fr" sz="1400"/>
              <a:t>Consistency :</a:t>
            </a:r>
            <a:endParaRPr b="1" sz="1400"/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Team review to ensure no conflicts </a:t>
            </a:r>
            <a:endParaRPr sz="1400"/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Team to ensure same description for functions</a:t>
            </a:r>
            <a:endParaRPr sz="1400"/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Automatic formal languages consistency checking tools </a:t>
            </a:r>
            <a:endParaRPr sz="1400"/>
          </a:p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fr" sz="1400"/>
              <a:t>Completeness:</a:t>
            </a:r>
            <a:endParaRPr b="1" sz="1400"/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Traceability matrix</a:t>
            </a:r>
            <a:endParaRPr sz="1400"/>
          </a:p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fr" sz="1400"/>
              <a:t>Realism </a:t>
            </a:r>
            <a:endParaRPr b="1" sz="1400"/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Within time frame</a:t>
            </a:r>
            <a:endParaRPr sz="1400"/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Within team knowledge</a:t>
            </a:r>
            <a:endParaRPr sz="1400"/>
          </a:p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fr" sz="1400"/>
              <a:t>Verifiability:</a:t>
            </a:r>
            <a:endParaRPr b="1" sz="1400"/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Requirement reviews</a:t>
            </a:r>
            <a:endParaRPr sz="1400"/>
          </a:p>
          <a:p>
            <a:pPr indent="-29749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400"/>
              <a:t>Test cases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743" y="3518375"/>
            <a:ext cx="2177350" cy="13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750" y="2179650"/>
            <a:ext cx="2072174" cy="11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125" y="3671650"/>
            <a:ext cx="3024475" cy="124278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